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8"/>
  </p:notesMasterIdLst>
  <p:handoutMasterIdLst>
    <p:handoutMasterId r:id="rId19"/>
  </p:handoutMasterIdLst>
  <p:sldIdLst>
    <p:sldId id="256" r:id="rId5"/>
    <p:sldId id="309" r:id="rId6"/>
    <p:sldId id="396" r:id="rId7"/>
    <p:sldId id="310" r:id="rId8"/>
    <p:sldId id="389" r:id="rId9"/>
    <p:sldId id="388" r:id="rId10"/>
    <p:sldId id="392" r:id="rId11"/>
    <p:sldId id="311" r:id="rId12"/>
    <p:sldId id="397" r:id="rId13"/>
    <p:sldId id="391" r:id="rId14"/>
    <p:sldId id="398" r:id="rId15"/>
    <p:sldId id="395" r:id="rId16"/>
    <p:sldId id="394" r:id="rId17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5" autoAdjust="0"/>
    <p:restoredTop sz="96571" autoAdjust="0"/>
  </p:normalViewPr>
  <p:slideViewPr>
    <p:cSldViewPr snapToGrid="0" showGuides="1">
      <p:cViewPr varScale="1">
        <p:scale>
          <a:sx n="111" d="100"/>
          <a:sy n="111" d="100"/>
        </p:scale>
        <p:origin x="-104" y="-104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16108" indent="-275427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01706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42388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83071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23753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64435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5117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45800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DD3193-7E3F-9E40-8B15-A6A91AA24901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8300" y="677863"/>
            <a:ext cx="6299200" cy="3544887"/>
          </a:xfrm>
          <a:solidFill>
            <a:srgbClr val="FFFFFF"/>
          </a:solidFill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677" y="4448376"/>
            <a:ext cx="5161954" cy="4145568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BASIC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3" y="1877795"/>
            <a:ext cx="1116096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1st-level bullet. Click an icon below to add table, graph or other imagery.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443" y="1346552"/>
            <a:ext cx="1116096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5789693" y="6473709"/>
            <a:ext cx="609441" cy="18288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  <p:sldLayoutId id="2147483951" r:id="rId7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ameer@cs.uorego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4s.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84578" y="840154"/>
            <a:ext cx="8899510" cy="693920"/>
          </a:xfrm>
        </p:spPr>
        <p:txBody>
          <a:bodyPr/>
          <a:lstStyle/>
          <a:p>
            <a:r>
              <a:rPr lang="en-US" sz="2800" dirty="0" smtClean="0"/>
              <a:t>E4S: Extreme-Scale Scientific Software Stack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https://e4s.io</a:t>
            </a:r>
            <a:endParaRPr lang="en-US" sz="28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3CC0C520-4F64-4602-B6D4-1175D64E9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000" dirty="0" smtClean="0"/>
              <a:t>Sameer Shende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Performance </a:t>
            </a:r>
            <a:r>
              <a:rPr lang="en-US" sz="2000" dirty="0" smtClean="0"/>
              <a:t>Research Laboratory, OACISS, U. Oregon</a:t>
            </a:r>
          </a:p>
          <a:p>
            <a:pPr>
              <a:spcBef>
                <a:spcPts val="2400"/>
              </a:spcBef>
            </a:pPr>
            <a:r>
              <a:rPr lang="en-US" sz="2000" dirty="0" err="1" smtClean="0">
                <a:hlinkClick r:id="rId2"/>
              </a:rPr>
              <a:t>sameer@cs.uoregon.edu</a:t>
            </a:r>
            <a:endParaRPr lang="en-US" sz="2000" dirty="0" smtClean="0"/>
          </a:p>
          <a:p>
            <a:pPr>
              <a:spcBef>
                <a:spcPts val="2400"/>
              </a:spcBef>
            </a:pPr>
            <a:r>
              <a:rPr lang="en-US" sz="2000" smtClean="0"/>
              <a:t>PROTEAS-TUNE AHM, MEB</a:t>
            </a:r>
            <a:r>
              <a:rPr lang="en-US" sz="2000" dirty="0" smtClean="0"/>
              <a:t>, 3252, University </a:t>
            </a:r>
            <a:r>
              <a:rPr lang="en-US" sz="2000" smtClean="0"/>
              <a:t>of Utah, March 6, 2019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MPI with Shifter on </a:t>
            </a:r>
            <a:r>
              <a:rPr lang="en-US" dirty="0" err="1" smtClean="0"/>
              <a:t>Cori.nersc.gov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shifterimg</a:t>
            </a:r>
            <a:r>
              <a:rPr lang="en-US" dirty="0" smtClean="0"/>
              <a:t> images</a:t>
            </a:r>
          </a:p>
          <a:p>
            <a:pPr marL="0" indent="0">
              <a:buNone/>
            </a:pPr>
            <a:r>
              <a:rPr lang="en-US" dirty="0" err="1" smtClean="0"/>
              <a:t>exascaleproject</a:t>
            </a:r>
            <a:r>
              <a:rPr lang="en-US" dirty="0" smtClean="0"/>
              <a:t>/sdk:AHM19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% To </a:t>
            </a:r>
            <a:r>
              <a:rPr lang="en-US" dirty="0"/>
              <a:t>replace MPI with system MPI: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err="1"/>
              <a:t>salloc</a:t>
            </a:r>
            <a:r>
              <a:rPr lang="en-US" dirty="0"/>
              <a:t> -N 2 -q interactive -t 00:30:00 --image=</a:t>
            </a:r>
            <a:r>
              <a:rPr lang="en-US" dirty="0" err="1"/>
              <a:t>exascaleproject</a:t>
            </a:r>
            <a:r>
              <a:rPr lang="en-US" dirty="0"/>
              <a:t>/sdk:AHM19 -C </a:t>
            </a:r>
            <a:r>
              <a:rPr lang="en-US" dirty="0" err="1"/>
              <a:t>haswell</a:t>
            </a:r>
            <a:r>
              <a:rPr lang="en-US" dirty="0"/>
              <a:t> -L SCRATCH</a:t>
            </a:r>
          </a:p>
          <a:p>
            <a:pPr marL="0" indent="0">
              <a:buNone/>
            </a:pPr>
            <a:r>
              <a:rPr lang="en-US" dirty="0"/>
              <a:t>#  ~</a:t>
            </a:r>
            <a:r>
              <a:rPr lang="en-US" dirty="0" err="1"/>
              <a:t>sameer</a:t>
            </a:r>
            <a:r>
              <a:rPr lang="en-US" dirty="0"/>
              <a:t>/</a:t>
            </a:r>
            <a:r>
              <a:rPr lang="en-US" dirty="0" err="1"/>
              <a:t>run_shifter.sh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cat ~/</a:t>
            </a:r>
            <a:r>
              <a:rPr lang="en-US" dirty="0" err="1" smtClean="0"/>
              <a:t>run_shifter.sh</a:t>
            </a:r>
            <a:endParaRPr lang="en-US" dirty="0" smtClean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srun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mr-IN" dirty="0" smtClean="0"/>
              <a:t>–</a:t>
            </a:r>
            <a:r>
              <a:rPr lang="en-US" dirty="0" smtClean="0"/>
              <a:t>n 32 </a:t>
            </a:r>
            <a:r>
              <a:rPr lang="en-US" dirty="0">
                <a:solidFill>
                  <a:srgbClr val="FF0000"/>
                </a:solidFill>
              </a:rPr>
              <a:t>shifter</a:t>
            </a:r>
            <a:r>
              <a:rPr lang="en-US" dirty="0"/>
              <a:t>  -- /bin/bash  -c 'unset CRAYPE_VERSION;  .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 ; </a:t>
            </a:r>
            <a:r>
              <a:rPr lang="en-US" dirty="0" err="1"/>
              <a:t>spack</a:t>
            </a:r>
            <a:r>
              <a:rPr lang="en-US" dirty="0"/>
              <a:t> load   </a:t>
            </a:r>
            <a:r>
              <a:rPr lang="en-US" dirty="0" err="1"/>
              <a:t>trilinos</a:t>
            </a:r>
            <a:r>
              <a:rPr lang="en-US" dirty="0"/>
              <a:t> </a:t>
            </a:r>
            <a:r>
              <a:rPr lang="en-US" dirty="0" err="1"/>
              <a:t>hypre</a:t>
            </a:r>
            <a:r>
              <a:rPr lang="en-US" dirty="0"/>
              <a:t> </a:t>
            </a:r>
            <a:r>
              <a:rPr lang="en-US" dirty="0" err="1"/>
              <a:t>parmetis</a:t>
            </a:r>
            <a:r>
              <a:rPr lang="en-US" dirty="0"/>
              <a:t> hdf5 metis </a:t>
            </a:r>
            <a:r>
              <a:rPr lang="en-US" dirty="0" err="1"/>
              <a:t>openblas</a:t>
            </a:r>
            <a:r>
              <a:rPr lang="en-US" dirty="0"/>
              <a:t> </a:t>
            </a:r>
            <a:r>
              <a:rPr lang="en-US" dirty="0" err="1"/>
              <a:t>superlu</a:t>
            </a:r>
            <a:r>
              <a:rPr lang="en-US" dirty="0"/>
              <a:t> </a:t>
            </a:r>
            <a:r>
              <a:rPr lang="en-US" dirty="0" err="1"/>
              <a:t>zlib</a:t>
            </a:r>
            <a:r>
              <a:rPr lang="en-US" dirty="0"/>
              <a:t> </a:t>
            </a:r>
            <a:r>
              <a:rPr lang="en-US" dirty="0" err="1"/>
              <a:t>netcdf</a:t>
            </a:r>
            <a:r>
              <a:rPr lang="en-US" dirty="0"/>
              <a:t> </a:t>
            </a:r>
            <a:r>
              <a:rPr lang="en-US" dirty="0" err="1"/>
              <a:t>matio</a:t>
            </a:r>
            <a:r>
              <a:rPr lang="en-US" dirty="0"/>
              <a:t> boost@1.66.0 </a:t>
            </a:r>
            <a:r>
              <a:rPr lang="en-US" dirty="0" err="1"/>
              <a:t>scalapack</a:t>
            </a:r>
            <a:r>
              <a:rPr lang="en-US" dirty="0"/>
              <a:t> suite-sparse tau; </a:t>
            </a:r>
            <a:r>
              <a:rPr lang="en-US" dirty="0" err="1"/>
              <a:t>spack</a:t>
            </a:r>
            <a:r>
              <a:rPr lang="en-US" dirty="0"/>
              <a:t> unload </a:t>
            </a:r>
            <a:r>
              <a:rPr lang="en-US" dirty="0" err="1"/>
              <a:t>openmpi</a:t>
            </a:r>
            <a:r>
              <a:rPr lang="en-US" dirty="0"/>
              <a:t> </a:t>
            </a:r>
            <a:r>
              <a:rPr lang="en-US" dirty="0" err="1"/>
              <a:t>mpich</a:t>
            </a:r>
            <a:r>
              <a:rPr lang="en-US" dirty="0"/>
              <a:t>; ./</a:t>
            </a:r>
            <a:r>
              <a:rPr lang="en-US" dirty="0" err="1">
                <a:solidFill>
                  <a:srgbClr val="FF0000"/>
                </a:solidFill>
              </a:rPr>
              <a:t>Zoltan</a:t>
            </a:r>
            <a:r>
              <a:rPr lang="en-US" dirty="0"/>
              <a:t>'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9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 </a:t>
            </a:r>
            <a:r>
              <a:rPr lang="en-US" dirty="0" err="1" smtClean="0"/>
              <a:t>VirtualBox</a:t>
            </a:r>
            <a:r>
              <a:rPr lang="en-US" dirty="0" smtClean="0"/>
              <a:t> Open Virtualization Appliance (OVA)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443" y="1346552"/>
            <a:ext cx="11738122" cy="499715"/>
          </a:xfrm>
        </p:spPr>
        <p:txBody>
          <a:bodyPr/>
          <a:lstStyle/>
          <a:p>
            <a:r>
              <a:rPr lang="en-US" dirty="0" smtClean="0"/>
              <a:t>Supports </a:t>
            </a:r>
            <a:r>
              <a:rPr lang="en-US" dirty="0" err="1" smtClean="0"/>
              <a:t>Docker</a:t>
            </a:r>
            <a:r>
              <a:rPr lang="en-US" dirty="0" smtClean="0"/>
              <a:t>, Shifter, Singularity, and </a:t>
            </a:r>
            <a:r>
              <a:rPr lang="en-US" dirty="0" err="1" smtClean="0"/>
              <a:t>Charliecloud</a:t>
            </a:r>
            <a:r>
              <a:rPr lang="en-US" dirty="0"/>
              <a:t> </a:t>
            </a:r>
            <a:r>
              <a:rPr lang="en-US" dirty="0" smtClean="0"/>
              <a:t>in a single image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0790" y="2264969"/>
            <a:ext cx="8917801" cy="3939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87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work, issues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3" y="817181"/>
            <a:ext cx="11160961" cy="4422776"/>
          </a:xfrm>
        </p:spPr>
        <p:txBody>
          <a:bodyPr/>
          <a:lstStyle/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/>
              <a:t>Increasing the number of ST packages in E4S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Porting to IBM and ARM platforms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Support for GPUs and visualization tools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Addition of CI testing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Facility deployment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Scalable </a:t>
            </a:r>
            <a:r>
              <a:rPr lang="en-GB" b="1" dirty="0" err="1">
                <a:solidFill>
                  <a:schemeClr val="dk1"/>
                </a:solidFill>
              </a:rPr>
              <a:t>startup</a:t>
            </a:r>
            <a:r>
              <a:rPr lang="en-GB" b="1" dirty="0">
                <a:solidFill>
                  <a:schemeClr val="dk1"/>
                </a:solidFill>
              </a:rPr>
              <a:t> with full-</a:t>
            </a:r>
            <a:r>
              <a:rPr lang="en-GB" b="1" dirty="0" smtClean="0">
                <a:solidFill>
                  <a:schemeClr val="dk1"/>
                </a:solidFill>
              </a:rPr>
              <a:t>featured “</a:t>
            </a:r>
            <a:r>
              <a:rPr lang="en-GB" b="1" dirty="0" err="1" smtClean="0">
                <a:solidFill>
                  <a:schemeClr val="dk1"/>
                </a:solidFill>
              </a:rPr>
              <a:t>Supercontainers</a:t>
            </a:r>
            <a:r>
              <a:rPr lang="en-GB" b="1" dirty="0" smtClean="0">
                <a:solidFill>
                  <a:schemeClr val="dk1"/>
                </a:solidFill>
              </a:rPr>
              <a:t>”</a:t>
            </a:r>
            <a:endParaRPr lang="en-GB" b="1" dirty="0">
              <a:solidFill>
                <a:schemeClr val="dk1"/>
              </a:solidFill>
            </a:endParaRP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/>
              <a:t>Improving the launch of MPI </a:t>
            </a:r>
            <a:r>
              <a:rPr lang="en-GB" b="1" dirty="0" smtClean="0"/>
              <a:t>applications</a:t>
            </a:r>
            <a:endParaRPr lang="en-GB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06" y="3868088"/>
            <a:ext cx="11160961" cy="2181355"/>
          </a:xfrm>
        </p:spPr>
        <p:txBody>
          <a:bodyPr/>
          <a:lstStyle/>
          <a:p>
            <a:pPr marL="0" lvl="0" indent="0" algn="ctr">
              <a:buNone/>
            </a:pPr>
            <a:r>
              <a:rPr lang="en-GB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“This 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was supported by the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Computing Project (17-SC-20-SC), a collaborative effort of two U.S. Department of Energy organizations (Office of Science and the National Nuclear Security Administration) responsible for the planning and preparation of a capable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ecosystem, including software, applications, hardware, advanced system engineering, and early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testbed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platforms, in support of the nation’s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computing imperative</a:t>
            </a:r>
            <a:r>
              <a:rPr lang="en-GB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endParaRPr lang="en-GB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4" y="1309403"/>
            <a:ext cx="8522036" cy="23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https://e4s.io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251468"/>
            <a:ext cx="11369809" cy="4047778"/>
          </a:xfrm>
        </p:spPr>
        <p:txBody>
          <a:bodyPr/>
          <a:lstStyle/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[http://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spack.io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] is the primary means for software delivery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SDKs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Containers for HPC that include ECP ST products. </a:t>
            </a:r>
            <a:endParaRPr lang="en-US" sz="2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Container runtimes supported</a:t>
            </a:r>
          </a:p>
          <a:p>
            <a:pPr lvl="1"/>
            <a:r>
              <a:rPr lang="en-US" sz="1700" dirty="0" err="1" smtClean="0">
                <a:latin typeface="Arial" charset="0"/>
                <a:ea typeface="ＭＳ Ｐゴシック" charset="0"/>
                <a:cs typeface="ＭＳ Ｐゴシック" charset="0"/>
              </a:rPr>
              <a:t>Docker</a:t>
            </a:r>
            <a:endParaRPr lang="en-US" sz="17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2"/>
            <a:r>
              <a:rPr lang="en-US" sz="1500" dirty="0" err="1" smtClean="0">
                <a:latin typeface="Arial" charset="0"/>
                <a:ea typeface="ＭＳ Ｐゴシック" charset="0"/>
                <a:cs typeface="ＭＳ Ｐゴシック" charset="0"/>
              </a:rPr>
              <a:t>Dockerhub</a:t>
            </a:r>
            <a:r>
              <a:rPr lang="en-US" sz="15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1500" dirty="0" err="1" smtClean="0">
                <a:latin typeface="Arial" charset="0"/>
                <a:ea typeface="ＭＳ Ｐゴシック" charset="0"/>
                <a:cs typeface="ＭＳ Ｐゴシック" charset="0"/>
              </a:rPr>
              <a:t>exascaleproject</a:t>
            </a:r>
            <a:r>
              <a:rPr lang="en-US" sz="1500" dirty="0" smtClean="0">
                <a:latin typeface="Arial" charset="0"/>
                <a:ea typeface="ＭＳ Ｐゴシック" charset="0"/>
                <a:cs typeface="ＭＳ Ｐゴシック" charset="0"/>
              </a:rPr>
              <a:t>/sdk:AHM19</a:t>
            </a:r>
          </a:p>
          <a:p>
            <a:pPr lvl="1"/>
            <a:r>
              <a:rPr lang="en-US" sz="1700" dirty="0" err="1" smtClean="0">
                <a:latin typeface="Arial" charset="0"/>
                <a:ea typeface="ＭＳ Ｐゴシック" charset="0"/>
                <a:cs typeface="ＭＳ Ｐゴシック" charset="0"/>
              </a:rPr>
              <a:t>Charliecloud</a:t>
            </a:r>
            <a:endParaRPr lang="en-US" sz="17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Shifter</a:t>
            </a:r>
          </a:p>
          <a:p>
            <a:pPr lvl="1"/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Singularity</a:t>
            </a:r>
          </a:p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VirtualBox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Open Virtualization Appliance (OVA) image that contains these runtimes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MPI replacement strategies to use native network interconnect</a:t>
            </a:r>
          </a:p>
          <a:p>
            <a:endParaRPr lang="en-US" sz="21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1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17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71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USB stick or images from </a:t>
            </a:r>
            <a:r>
              <a:rPr lang="en-US" dirty="0" smtClean="0">
                <a:hlinkClick r:id="rId2"/>
              </a:rPr>
              <a:t>http://e4s.io</a:t>
            </a:r>
            <a:r>
              <a:rPr lang="en-US" dirty="0" smtClean="0"/>
              <a:t>:</a:t>
            </a:r>
          </a:p>
          <a:p>
            <a:r>
              <a:rPr lang="en-US" dirty="0" smtClean="0"/>
              <a:t>% cd /Volumes/ECP_SDK/</a:t>
            </a:r>
            <a:r>
              <a:rPr lang="en-US" dirty="0" err="1" smtClean="0"/>
              <a:t>Docker</a:t>
            </a:r>
            <a:r>
              <a:rPr lang="en-US" dirty="0" smtClean="0"/>
              <a:t>; </a:t>
            </a:r>
          </a:p>
          <a:p>
            <a:r>
              <a:rPr lang="en-US" dirty="0" smtClean="0"/>
              <a:t>% </a:t>
            </a:r>
            <a:r>
              <a:rPr lang="en-US" dirty="0" err="1" smtClean="0"/>
              <a:t>gunzip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c </a:t>
            </a:r>
            <a:r>
              <a:rPr lang="en-US" dirty="0" err="1" smtClean="0"/>
              <a:t>ecp.tgz</a:t>
            </a:r>
            <a:r>
              <a:rPr lang="en-US" dirty="0" smtClean="0"/>
              <a:t> | </a:t>
            </a:r>
            <a:r>
              <a:rPr lang="en-US" dirty="0" err="1" smtClean="0"/>
              <a:t>docker</a:t>
            </a:r>
            <a:r>
              <a:rPr lang="en-US" dirty="0" smtClean="0"/>
              <a:t> load </a:t>
            </a:r>
            <a:br>
              <a:rPr lang="en-US" dirty="0" smtClean="0"/>
            </a:br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images </a:t>
            </a:r>
          </a:p>
          <a:p>
            <a:r>
              <a:rPr lang="en-US" dirty="0" smtClean="0"/>
              <a:t>Mount home directory:</a:t>
            </a:r>
          </a:p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v $HOME:$HOME </a:t>
            </a:r>
            <a:r>
              <a:rPr lang="mr-IN" dirty="0" smtClean="0"/>
              <a:t>–</a:t>
            </a:r>
            <a:r>
              <a:rPr lang="en-US" dirty="0" smtClean="0"/>
              <a:t>t </a:t>
            </a:r>
            <a:r>
              <a:rPr lang="en-US" dirty="0" err="1" smtClean="0"/>
              <a:t>exascaleproject</a:t>
            </a:r>
            <a:r>
              <a:rPr lang="en-US" dirty="0" smtClean="0"/>
              <a:t>/sdk:AHM19 /bin/bash</a:t>
            </a:r>
          </a:p>
          <a:p>
            <a:pPr marL="0" indent="0">
              <a:buNone/>
            </a:pPr>
            <a:r>
              <a:rPr lang="en-US" dirty="0" smtClean="0"/>
              <a:t>% which </a:t>
            </a:r>
            <a:r>
              <a:rPr lang="en-US" dirty="0" err="1" smtClean="0"/>
              <a:t>spack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r /</a:t>
            </a:r>
            <a:r>
              <a:rPr lang="en-US" dirty="0" err="1" smtClean="0"/>
              <a:t>usr</a:t>
            </a:r>
            <a:r>
              <a:rPr lang="en-US" dirty="0" smtClean="0"/>
              <a:t>/local/packages/</a:t>
            </a:r>
            <a:r>
              <a:rPr lang="en-US" dirty="0" err="1" smtClean="0"/>
              <a:t>ecp</a:t>
            </a:r>
            <a:r>
              <a:rPr lang="en-US" dirty="0" smtClean="0"/>
              <a:t>/demo . ; cd demo; cat README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exascaleproject</a:t>
            </a:r>
            <a:r>
              <a:rPr lang="en-US" dirty="0" smtClean="0"/>
              <a:t>/sdk:AHM19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 Second Release (37 ST products)</a:t>
            </a:r>
            <a:br>
              <a:rPr lang="en-US" dirty="0" smtClean="0"/>
            </a:br>
            <a:r>
              <a:rPr lang="en-US" dirty="0" err="1" smtClean="0"/>
              <a:t>exascaleproject</a:t>
            </a:r>
            <a:r>
              <a:rPr lang="en-US" dirty="0" smtClean="0"/>
              <a:t>/sdk:AHM19  (on </a:t>
            </a:r>
            <a:r>
              <a:rPr lang="en-US" dirty="0" err="1" smtClean="0"/>
              <a:t>Dockerhub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ECP_SDK_REL_0.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208500"/>
            <a:ext cx="22694900" cy="9461500"/>
          </a:xfrm>
          <a:prstGeom prst="rect">
            <a:avLst/>
          </a:prstGeom>
        </p:spPr>
      </p:pic>
      <p:pic>
        <p:nvPicPr>
          <p:cNvPr id="3" name="Picture 2" descr="ECP_SDK_REL_0.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9" y="1583675"/>
            <a:ext cx="10845247" cy="45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http://e4s.io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251468"/>
            <a:ext cx="11369809" cy="4047778"/>
          </a:xfrm>
        </p:spPr>
        <p:txBody>
          <a:bodyPr/>
          <a:lstStyle/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Containers for HPC that include ECP ST products. </a:t>
            </a:r>
            <a:endParaRPr lang="en-US" sz="21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pkgs_e4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37" y="1732499"/>
            <a:ext cx="7674958" cy="47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http://e4s.io</a:t>
            </a: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trilin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60" y="1272997"/>
            <a:ext cx="5679823" cy="51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3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 </a:t>
            </a:r>
            <a:r>
              <a:rPr lang="en-US" dirty="0" err="1" smtClean="0"/>
              <a:t>VirtualBox</a:t>
            </a:r>
            <a:r>
              <a:rPr lang="en-US" dirty="0" smtClean="0"/>
              <a:t> OVA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 smtClean="0"/>
          </a:p>
          <a:p>
            <a:pPr lvl="1"/>
            <a:r>
              <a:rPr lang="en-US" dirty="0" err="1" smtClean="0"/>
              <a:t>Dockerhub</a:t>
            </a:r>
            <a:r>
              <a:rPr lang="en-US" dirty="0" smtClean="0"/>
              <a:t>: </a:t>
            </a:r>
            <a:r>
              <a:rPr lang="en-US" dirty="0" err="1" smtClean="0"/>
              <a:t>exascaleproject</a:t>
            </a:r>
            <a:r>
              <a:rPr lang="en-US" dirty="0" smtClean="0"/>
              <a:t>/sdk:AHM19</a:t>
            </a:r>
          </a:p>
          <a:p>
            <a:r>
              <a:rPr lang="en-US" dirty="0" smtClean="0"/>
              <a:t>Singularity</a:t>
            </a:r>
          </a:p>
          <a:p>
            <a:r>
              <a:rPr lang="en-US" dirty="0" smtClean="0"/>
              <a:t>Shifter</a:t>
            </a:r>
          </a:p>
          <a:p>
            <a:r>
              <a:rPr lang="en-US" dirty="0" err="1" smtClean="0"/>
              <a:t>Charliecloud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Contains all four container runtimes!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21550" y="11975775"/>
            <a:ext cx="8917801" cy="39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OVA_E4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79" y="2634155"/>
            <a:ext cx="7840060" cy="34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8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038" y="1601726"/>
            <a:ext cx="11160961" cy="44227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module swap </a:t>
            </a:r>
            <a:r>
              <a:rPr lang="en-US" dirty="0" err="1"/>
              <a:t>PrgEnv-intel</a:t>
            </a:r>
            <a:r>
              <a:rPr lang="en-US" dirty="0"/>
              <a:t> </a:t>
            </a:r>
            <a:r>
              <a:rPr lang="en-US" dirty="0" err="1"/>
              <a:t>PrgEnv</a:t>
            </a:r>
            <a:r>
              <a:rPr lang="en-US" dirty="0"/>
              <a:t>-</a:t>
            </a:r>
            <a:r>
              <a:rPr lang="en-US" dirty="0" smtClean="0"/>
              <a:t>gnu</a:t>
            </a:r>
          </a:p>
          <a:p>
            <a:pPr marL="0" indent="0">
              <a:buNone/>
            </a:pPr>
            <a:r>
              <a:rPr lang="en-US" dirty="0" smtClean="0"/>
              <a:t>module </a:t>
            </a:r>
            <a:r>
              <a:rPr lang="en-US" dirty="0"/>
              <a:t>swap </a:t>
            </a:r>
            <a:r>
              <a:rPr lang="en-US" dirty="0" err="1"/>
              <a:t>cray-mpich</a:t>
            </a:r>
            <a:r>
              <a:rPr lang="en-US" dirty="0"/>
              <a:t> </a:t>
            </a:r>
            <a:r>
              <a:rPr lang="en-US" dirty="0" err="1"/>
              <a:t>cray-mpich-abi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export </a:t>
            </a:r>
            <a:r>
              <a:rPr lang="en-US" dirty="0"/>
              <a:t>SINGULARITYENV_LIBWLM_DETECT=/opt/</a:t>
            </a:r>
            <a:r>
              <a:rPr lang="en-US" dirty="0" err="1"/>
              <a:t>cray</a:t>
            </a:r>
            <a:r>
              <a:rPr lang="en-US" dirty="0"/>
              <a:t>/</a:t>
            </a:r>
            <a:r>
              <a:rPr lang="en-US" dirty="0" err="1"/>
              <a:t>wlm_detect</a:t>
            </a:r>
            <a:r>
              <a:rPr lang="en-US" dirty="0"/>
              <a:t>/1.3.2-6.0.6.0_3.8__g388ccd5.ari/lib64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aprun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-n 16 -N 8 </a:t>
            </a:r>
            <a:r>
              <a:rPr lang="en-US" dirty="0">
                <a:solidFill>
                  <a:srgbClr val="FF0000"/>
                </a:solidFill>
              </a:rPr>
              <a:t>singularity</a:t>
            </a:r>
            <a:r>
              <a:rPr lang="en-US" dirty="0"/>
              <a:t> exec -H $HOME    -B /projects/ECP_SDK:/projects/</a:t>
            </a:r>
            <a:r>
              <a:rPr lang="en-US" dirty="0" err="1"/>
              <a:t>ECP_SDK:ro</a:t>
            </a:r>
            <a:r>
              <a:rPr lang="en-US" dirty="0"/>
              <a:t> -B /opt:/</a:t>
            </a:r>
            <a:r>
              <a:rPr lang="en-US" dirty="0" err="1"/>
              <a:t>opt:ro</a:t>
            </a:r>
            <a:r>
              <a:rPr lang="en-US" dirty="0"/>
              <a:t> -B /</a:t>
            </a:r>
            <a:r>
              <a:rPr lang="en-US" dirty="0" err="1"/>
              <a:t>var</a:t>
            </a:r>
            <a:r>
              <a:rPr lang="en-US" dirty="0"/>
              <a:t>/opt:/</a:t>
            </a:r>
            <a:r>
              <a:rPr lang="en-US" dirty="0" err="1"/>
              <a:t>var</a:t>
            </a:r>
            <a:r>
              <a:rPr lang="en-US" dirty="0"/>
              <a:t>/</a:t>
            </a:r>
            <a:r>
              <a:rPr lang="en-US" dirty="0" err="1"/>
              <a:t>opt:ro</a:t>
            </a:r>
            <a:r>
              <a:rPr lang="en-US" dirty="0"/>
              <a:t> /projects/ECP_SDK/containers/singularity/</a:t>
            </a:r>
            <a:r>
              <a:rPr lang="en-US" dirty="0" err="1"/>
              <a:t>ecp.simg</a:t>
            </a:r>
            <a:r>
              <a:rPr lang="en-US" dirty="0"/>
              <a:t> bash -c 'unset CRAYPE_VERSION; source /</a:t>
            </a:r>
            <a:r>
              <a:rPr lang="en-US" dirty="0" err="1"/>
              <a:t>usr</a:t>
            </a:r>
            <a:r>
              <a:rPr lang="en-US" dirty="0"/>
              <a:t>/local/packages/</a:t>
            </a:r>
            <a:r>
              <a:rPr lang="en-US" dirty="0" err="1"/>
              <a:t>ecp</a:t>
            </a:r>
            <a:r>
              <a:rPr lang="en-US" dirty="0"/>
              <a:t>/</a:t>
            </a:r>
            <a:r>
              <a:rPr lang="en-US" dirty="0" err="1"/>
              <a:t>misc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; </a:t>
            </a:r>
            <a:r>
              <a:rPr lang="en-US" dirty="0" err="1"/>
              <a:t>spack</a:t>
            </a:r>
            <a:r>
              <a:rPr lang="en-US" dirty="0"/>
              <a:t> load   </a:t>
            </a:r>
            <a:r>
              <a:rPr lang="en-US" dirty="0" err="1"/>
              <a:t>trilinos</a:t>
            </a:r>
            <a:r>
              <a:rPr lang="en-US" dirty="0"/>
              <a:t> </a:t>
            </a:r>
            <a:r>
              <a:rPr lang="en-US" dirty="0" err="1"/>
              <a:t>hypre</a:t>
            </a:r>
            <a:r>
              <a:rPr lang="en-US" dirty="0"/>
              <a:t> </a:t>
            </a:r>
            <a:r>
              <a:rPr lang="en-US" dirty="0" err="1"/>
              <a:t>parmetis</a:t>
            </a:r>
            <a:r>
              <a:rPr lang="en-US" dirty="0"/>
              <a:t> hdf5 metis </a:t>
            </a:r>
            <a:r>
              <a:rPr lang="en-US" dirty="0" err="1"/>
              <a:t>openblas</a:t>
            </a:r>
            <a:r>
              <a:rPr lang="en-US" dirty="0"/>
              <a:t> </a:t>
            </a:r>
            <a:r>
              <a:rPr lang="en-US" dirty="0" err="1"/>
              <a:t>superlu</a:t>
            </a:r>
            <a:r>
              <a:rPr lang="en-US" dirty="0"/>
              <a:t> </a:t>
            </a:r>
            <a:r>
              <a:rPr lang="en-US" dirty="0" err="1"/>
              <a:t>zlib</a:t>
            </a:r>
            <a:r>
              <a:rPr lang="en-US" dirty="0"/>
              <a:t> </a:t>
            </a:r>
            <a:r>
              <a:rPr lang="en-US" dirty="0" err="1"/>
              <a:t>netcdf</a:t>
            </a:r>
            <a:r>
              <a:rPr lang="en-US" dirty="0"/>
              <a:t> </a:t>
            </a:r>
            <a:r>
              <a:rPr lang="en-US" dirty="0" err="1"/>
              <a:t>matio</a:t>
            </a:r>
            <a:r>
              <a:rPr lang="en-US" dirty="0"/>
              <a:t> boost@1.66.0 </a:t>
            </a:r>
            <a:r>
              <a:rPr lang="en-US" dirty="0" err="1"/>
              <a:t>scalapack</a:t>
            </a:r>
            <a:r>
              <a:rPr lang="en-US" dirty="0"/>
              <a:t> suite-sparse tau ;</a:t>
            </a:r>
            <a:r>
              <a:rPr lang="en-US" dirty="0" err="1"/>
              <a:t>spack</a:t>
            </a:r>
            <a:r>
              <a:rPr lang="en-US" dirty="0"/>
              <a:t> unload </a:t>
            </a:r>
            <a:r>
              <a:rPr lang="en-US" dirty="0" err="1"/>
              <a:t>openmpi</a:t>
            </a:r>
            <a:r>
              <a:rPr lang="en-US" dirty="0"/>
              <a:t> </a:t>
            </a:r>
            <a:r>
              <a:rPr lang="en-US" dirty="0" err="1"/>
              <a:t>mpich</a:t>
            </a:r>
            <a:r>
              <a:rPr lang="en-US" dirty="0"/>
              <a:t> ;  export LD_LIBRARY_PATH=$LIBWLM_DETECT:$CRAY_LD_LIBRARY_PATH:$CRAYPAT_LD_LIBRARY_PATH:$LD_LIBRARY_PATH   ; /projects/ECP_SDK/tutorial/demo/</a:t>
            </a:r>
            <a:r>
              <a:rPr lang="en-US" dirty="0" err="1"/>
              <a:t>trilinos</a:t>
            </a:r>
            <a:r>
              <a:rPr lang="en-US" dirty="0"/>
              <a:t>/</a:t>
            </a:r>
            <a:r>
              <a:rPr lang="en-US" dirty="0" err="1"/>
              <a:t>Zoltan</a:t>
            </a:r>
            <a:r>
              <a:rPr lang="en-US" dirty="0"/>
              <a:t>/</a:t>
            </a:r>
            <a:r>
              <a:rPr lang="en-US" dirty="0" err="1">
                <a:solidFill>
                  <a:srgbClr val="FF0000"/>
                </a:solidFill>
              </a:rPr>
              <a:t>Zoltan</a:t>
            </a:r>
            <a:r>
              <a:rPr lang="en-US" dirty="0"/>
              <a:t>; 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4227" y="941652"/>
            <a:ext cx="11160961" cy="499715"/>
          </a:xfrm>
        </p:spPr>
        <p:txBody>
          <a:bodyPr/>
          <a:lstStyle/>
          <a:p>
            <a:r>
              <a:rPr lang="en-US" sz="2400" dirty="0" smtClean="0"/>
              <a:t>% </a:t>
            </a:r>
            <a:r>
              <a:rPr lang="en-US" sz="2400" dirty="0" err="1"/>
              <a:t>qsub</a:t>
            </a:r>
            <a:r>
              <a:rPr lang="en-US" sz="2400" dirty="0"/>
              <a:t> -A </a:t>
            </a:r>
            <a:r>
              <a:rPr lang="en-US" sz="2400" dirty="0">
                <a:solidFill>
                  <a:srgbClr val="FF0000"/>
                </a:solidFill>
              </a:rPr>
              <a:t>ECP_SDK</a:t>
            </a:r>
            <a:r>
              <a:rPr lang="en-US" sz="2400" dirty="0"/>
              <a:t> -t 30 -n 2  -q debug-cache-quad  -</a:t>
            </a:r>
            <a:r>
              <a:rPr lang="en-US" sz="2400" dirty="0" smtClean="0"/>
              <a:t>I</a:t>
            </a:r>
          </a:p>
          <a:p>
            <a:r>
              <a:rPr lang="en-US" sz="2400" dirty="0" smtClean="0"/>
              <a:t>% /projects/ECP_SDK/tutorial/</a:t>
            </a:r>
            <a:r>
              <a:rPr lang="en-US" sz="2400" dirty="0" err="1" smtClean="0"/>
              <a:t>run_job.sh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Singularity on Theta at ALCF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038" y="1601726"/>
            <a:ext cx="11160961" cy="4422776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 % </a:t>
            </a:r>
            <a:r>
              <a:rPr lang="en-GB" dirty="0" err="1"/>
              <a:t>salloc</a:t>
            </a:r>
            <a:r>
              <a:rPr lang="en-GB" dirty="0"/>
              <a:t> -N 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  % </a:t>
            </a:r>
            <a:r>
              <a:rPr lang="en-GB" dirty="0" err="1"/>
              <a:t>srun</a:t>
            </a:r>
            <a:r>
              <a:rPr lang="en-GB" dirty="0"/>
              <a:t> -n 4 -c 2 </a:t>
            </a:r>
            <a:r>
              <a:rPr lang="en-GB" b="1" dirty="0"/>
              <a:t>singularity</a:t>
            </a:r>
            <a:r>
              <a:rPr lang="en-GB" dirty="0"/>
              <a:t> exec  -B /lib64:/hostlib64 -B $SLURM_SUBMIT_DIR:$SLURM_SUBMIT_DIR -B 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:/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 ./</a:t>
            </a:r>
            <a:r>
              <a:rPr lang="en-GB" dirty="0" err="1"/>
              <a:t>ecp.simg</a:t>
            </a:r>
            <a:r>
              <a:rPr lang="en-GB" dirty="0"/>
              <a:t> /bin/bash -c ' . /</a:t>
            </a:r>
            <a:r>
              <a:rPr lang="en-GB" dirty="0" err="1"/>
              <a:t>etc</a:t>
            </a:r>
            <a:r>
              <a:rPr lang="en-GB" dirty="0"/>
              <a:t>/</a:t>
            </a:r>
            <a:r>
              <a:rPr lang="en-GB" dirty="0" err="1"/>
              <a:t>bashrc</a:t>
            </a:r>
            <a:r>
              <a:rPr lang="en-GB" dirty="0"/>
              <a:t> ; </a:t>
            </a:r>
            <a:r>
              <a:rPr lang="en-GB" dirty="0" err="1"/>
              <a:t>spack</a:t>
            </a:r>
            <a:r>
              <a:rPr lang="en-GB" dirty="0"/>
              <a:t> load   </a:t>
            </a:r>
            <a:r>
              <a:rPr lang="en-GB" dirty="0" err="1"/>
              <a:t>trilinos</a:t>
            </a:r>
            <a:r>
              <a:rPr lang="en-GB" dirty="0"/>
              <a:t> </a:t>
            </a:r>
            <a:r>
              <a:rPr lang="en-GB" dirty="0" err="1"/>
              <a:t>hypre</a:t>
            </a:r>
            <a:r>
              <a:rPr lang="en-GB" dirty="0"/>
              <a:t> </a:t>
            </a:r>
            <a:r>
              <a:rPr lang="en-GB" dirty="0" err="1"/>
              <a:t>parmetis</a:t>
            </a:r>
            <a:r>
              <a:rPr lang="en-GB" dirty="0"/>
              <a:t> hdf5 metis </a:t>
            </a:r>
            <a:r>
              <a:rPr lang="en-GB" dirty="0" err="1"/>
              <a:t>openblas</a:t>
            </a:r>
            <a:r>
              <a:rPr lang="en-GB" dirty="0"/>
              <a:t> </a:t>
            </a:r>
            <a:r>
              <a:rPr lang="en-GB" dirty="0" err="1"/>
              <a:t>superlu</a:t>
            </a:r>
            <a:r>
              <a:rPr lang="en-GB" dirty="0"/>
              <a:t> </a:t>
            </a:r>
            <a:r>
              <a:rPr lang="en-GB" dirty="0" err="1"/>
              <a:t>zlib</a:t>
            </a:r>
            <a:r>
              <a:rPr lang="en-GB" dirty="0"/>
              <a:t> </a:t>
            </a:r>
            <a:r>
              <a:rPr lang="en-GB" dirty="0" err="1"/>
              <a:t>netcdf</a:t>
            </a:r>
            <a:r>
              <a:rPr lang="en-GB" dirty="0"/>
              <a:t> </a:t>
            </a:r>
            <a:r>
              <a:rPr lang="en-GB" dirty="0" err="1"/>
              <a:t>matio</a:t>
            </a:r>
            <a:r>
              <a:rPr lang="en-GB" dirty="0"/>
              <a:t> boost@1.66.0 </a:t>
            </a:r>
            <a:r>
              <a:rPr lang="en-GB" dirty="0" err="1"/>
              <a:t>scalapack</a:t>
            </a:r>
            <a:r>
              <a:rPr lang="en-GB" dirty="0"/>
              <a:t> suite-sparse tau; </a:t>
            </a:r>
            <a:r>
              <a:rPr lang="en-GB" dirty="0" err="1"/>
              <a:t>spack</a:t>
            </a:r>
            <a:r>
              <a:rPr lang="en-GB" dirty="0"/>
              <a:t> unload </a:t>
            </a:r>
            <a:r>
              <a:rPr lang="en-GB" dirty="0" err="1"/>
              <a:t>openmpi</a:t>
            </a:r>
            <a:r>
              <a:rPr lang="en-GB" dirty="0"/>
              <a:t> </a:t>
            </a:r>
            <a:r>
              <a:rPr lang="en-GB" dirty="0" err="1"/>
              <a:t>mpich</a:t>
            </a:r>
            <a:r>
              <a:rPr lang="en-GB" dirty="0"/>
              <a:t>; export LD_LIBRARY_PATH=/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/packages/mvapich2/mvapich2-2.2-intel-18.0.1/lib:$LD_LIBRARY_PATH:/hostlib64; ./</a:t>
            </a:r>
            <a:r>
              <a:rPr lang="en-GB" dirty="0" err="1"/>
              <a:t>Zoltan</a:t>
            </a:r>
            <a:r>
              <a:rPr lang="en-GB" dirty="0"/>
              <a:t>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4227" y="941652"/>
            <a:ext cx="11634598" cy="499715"/>
          </a:xfrm>
        </p:spPr>
        <p:txBody>
          <a:bodyPr/>
          <a:lstStyle/>
          <a:p>
            <a:r>
              <a:rPr lang="en-US" sz="2400" dirty="0" smtClean="0"/>
              <a:t>MVAPICH2 needs /lib. Mount it as /hostlib64 and add it to LD_LIBRARY_PATH</a:t>
            </a:r>
            <a:endParaRPr lang="en-US" sz="2400" dirty="0"/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Singularity on Quartz at LLLNL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6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952</TotalTime>
  <Words>787</Words>
  <Application>Microsoft Macintosh PowerPoint</Application>
  <PresentationFormat>Custom</PresentationFormat>
  <Paragraphs>80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Presentations (Wide Screen)</vt:lpstr>
      <vt:lpstr>E4S: Extreme-Scale Scientific Software Stack  https://e4s.io</vt:lpstr>
      <vt:lpstr>Extreme-Scale Scientific Software Stack (E4S) https://e4s.io</vt:lpstr>
      <vt:lpstr>Docker</vt:lpstr>
      <vt:lpstr>E4S Second Release (37 ST products) exascaleproject/sdk:AHM19  (on Dockerhub)</vt:lpstr>
      <vt:lpstr>Extreme-Scale Scientific Software Stack (E4S) http://e4s.io</vt:lpstr>
      <vt:lpstr>Extreme-Scale Scientific Software Stack (E4S) http://e4s.io</vt:lpstr>
      <vt:lpstr>E4S VirtualBox OVA image</vt:lpstr>
      <vt:lpstr>Singularity on Theta at ALCF</vt:lpstr>
      <vt:lpstr>Singularity on Quartz at LLLNL</vt:lpstr>
      <vt:lpstr>Replacing MPI with Shifter on Cori.nersc.gov</vt:lpstr>
      <vt:lpstr>E4S VirtualBox Open Virtualization Appliance (OVA)</vt:lpstr>
      <vt:lpstr>Future work, issues… </vt:lpstr>
      <vt:lpstr>Acknowledgment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Argonne Training Program on Extreme-Scale Computing</dc:title>
  <dc:creator>Microsoft Office User</dc:creator>
  <cp:lastModifiedBy>Sameer Shende</cp:lastModifiedBy>
  <cp:revision>26</cp:revision>
  <cp:lastPrinted>2017-11-02T18:35:01Z</cp:lastPrinted>
  <dcterms:created xsi:type="dcterms:W3CDTF">2018-07-03T20:41:24Z</dcterms:created>
  <dcterms:modified xsi:type="dcterms:W3CDTF">2019-03-05T23:35:22Z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